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77" r:id="rId3"/>
    <p:sldId id="278" r:id="rId4"/>
    <p:sldId id="260" r:id="rId5"/>
    <p:sldId id="263" r:id="rId6"/>
    <p:sldId id="265" r:id="rId7"/>
    <p:sldId id="267" r:id="rId8"/>
    <p:sldId id="279" r:id="rId9"/>
    <p:sldId id="280" r:id="rId10"/>
    <p:sldId id="273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02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F935A-195B-46E0-BC50-9A71B7167BF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273E93-6994-4244-8062-8D910F370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75606"/>
            <a:ext cx="8280920" cy="136815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Развитие речевых навыков у детей младшего дошкольного возраста посредством театрализованных игр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9512" y="97743"/>
            <a:ext cx="8784976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структурное подразделение государственного бюджетного общеобразовательного учреждения Самарской области средней общеобразовательной школы «Образовательный центр» имени Героя Советского Союза Ваничкина Ивана Дмитриевича с. Алексеевка муниципального района Алексеевский Самарской области-детский сад «Солнышко»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10235" t="48937" r="33869" b="16610"/>
          <a:stretch>
            <a:fillRect/>
          </a:stretch>
        </p:blipFill>
        <p:spPr bwMode="auto">
          <a:xfrm>
            <a:off x="0" y="3496584"/>
            <a:ext cx="4752528" cy="1646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16016" y="3435846"/>
            <a:ext cx="4248472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Павлова Ольга Ивановна, воспитатель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Детский сад «Солнышко» с. Алексеевка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87824" y="4774168"/>
            <a:ext cx="3096344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с. Алексеевка, 2025 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l="10646" t="16707" r="35500" b="1646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0"/>
          <p:cNvSpPr/>
          <p:nvPr/>
        </p:nvSpPr>
        <p:spPr>
          <a:xfrm>
            <a:off x="251520" y="195486"/>
            <a:ext cx="5256584" cy="43204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>
              <a:lnSpc>
                <a:spcPts val="3469"/>
              </a:lnSpc>
            </a:pPr>
            <a:r>
              <a:rPr lang="en-US" sz="3200" b="1" dirty="0">
                <a:solidFill>
                  <a:srgbClr val="1B1B27"/>
                </a:solidFill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Почему речь так </a:t>
            </a:r>
            <a:r>
              <a:rPr lang="en-US" sz="3200" b="1" dirty="0">
                <a:solidFill>
                  <a:sysClr val="windowText" lastClr="000000"/>
                </a:solidFill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важна</a:t>
            </a:r>
            <a:r>
              <a:rPr lang="en-US" sz="3200" b="1" dirty="0">
                <a:solidFill>
                  <a:srgbClr val="1B1B27"/>
                </a:solidFill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?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179512" y="843558"/>
            <a:ext cx="3240360" cy="2880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>
              <a:lnSpc>
                <a:spcPts val="2063"/>
              </a:lnSpc>
            </a:pPr>
            <a:r>
              <a:rPr lang="en-US" sz="2400" b="1" dirty="0">
                <a:solidFill>
                  <a:srgbClr val="1B1B27"/>
                </a:solidFill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Речь — это </a:t>
            </a:r>
            <a:r>
              <a:rPr lang="en-US" sz="2400" b="1" dirty="0" smtClean="0">
                <a:solidFill>
                  <a:srgbClr val="1B1B27"/>
                </a:solidFill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фундамент</a:t>
            </a:r>
            <a:r>
              <a:rPr lang="ru-RU" sz="2400" b="1" dirty="0" smtClean="0">
                <a:solidFill>
                  <a:srgbClr val="1B1B27"/>
                </a:solidFill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: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2"/>
          <p:cNvSpPr/>
          <p:nvPr/>
        </p:nvSpPr>
        <p:spPr>
          <a:xfrm>
            <a:off x="323528" y="1347614"/>
            <a:ext cx="3902943" cy="22681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marL="214313" indent="-214313">
              <a:lnSpc>
                <a:spcPts val="1781"/>
              </a:lnSpc>
              <a:buSzPct val="100000"/>
              <a:buChar char="•"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Основа мышления и познания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мира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;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3"/>
          <p:cNvSpPr/>
          <p:nvPr/>
        </p:nvSpPr>
        <p:spPr>
          <a:xfrm>
            <a:off x="323528" y="1779662"/>
            <a:ext cx="3902943" cy="22681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marL="214313" indent="-214313">
              <a:lnSpc>
                <a:spcPts val="1781"/>
              </a:lnSpc>
              <a:buSzPct val="100000"/>
              <a:buChar char="•"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Ключ к общению со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сверстниками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;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ый треугольник 12"/>
          <p:cNvSpPr/>
          <p:nvPr/>
        </p:nvSpPr>
        <p:spPr>
          <a:xfrm flipH="1">
            <a:off x="2411760" y="0"/>
            <a:ext cx="3096344" cy="5143500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2555776" y="0"/>
            <a:ext cx="3096344" cy="5143500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2699792" y="0"/>
            <a:ext cx="3096344" cy="5143500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4"/>
          <p:cNvSpPr/>
          <p:nvPr/>
        </p:nvSpPr>
        <p:spPr>
          <a:xfrm>
            <a:off x="323528" y="2211710"/>
            <a:ext cx="3902943" cy="22681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marL="214313" indent="-214313">
              <a:lnSpc>
                <a:spcPts val="1781"/>
              </a:lnSpc>
              <a:buSzPct val="100000"/>
              <a:buChar char="•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Способ выразить эмоции и желания</a:t>
            </a:r>
            <a:r>
              <a:rPr lang="ru-RU" dirty="0" smtClean="0">
                <a:solidFill>
                  <a:srgbClr val="404155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5"/>
          <p:cNvSpPr/>
          <p:nvPr/>
        </p:nvSpPr>
        <p:spPr>
          <a:xfrm>
            <a:off x="251520" y="2859782"/>
            <a:ext cx="3096344" cy="93610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/>
          <a:lstStyle/>
          <a:p>
            <a:pPr algn="ctr">
              <a:lnSpc>
                <a:spcPts val="1781"/>
              </a:lnSpc>
            </a:pPr>
            <a:r>
              <a:rPr lang="en-US" sz="2000" i="1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В 3–4 года — активный рост словаря, появление связных фраз, освоение </a:t>
            </a:r>
            <a:r>
              <a:rPr lang="en-US" sz="2000" i="1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грамматики</a:t>
            </a:r>
            <a:r>
              <a:rPr lang="ru-RU" i="1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Shape 1"/>
          <p:cNvSpPr/>
          <p:nvPr/>
        </p:nvSpPr>
        <p:spPr>
          <a:xfrm>
            <a:off x="7020272" y="1491630"/>
            <a:ext cx="1930425" cy="1584176"/>
          </a:xfrm>
          <a:prstGeom prst="roundRect">
            <a:avLst>
              <a:gd name="adj" fmla="val 3675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21" name="Shape 5"/>
          <p:cNvSpPr/>
          <p:nvPr/>
        </p:nvSpPr>
        <p:spPr>
          <a:xfrm>
            <a:off x="4788024" y="1491630"/>
            <a:ext cx="1872207" cy="1584176"/>
          </a:xfrm>
          <a:prstGeom prst="roundRect">
            <a:avLst>
              <a:gd name="adj" fmla="val 3675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22" name="Shape 9"/>
          <p:cNvSpPr/>
          <p:nvPr/>
        </p:nvSpPr>
        <p:spPr>
          <a:xfrm>
            <a:off x="4283968" y="3435846"/>
            <a:ext cx="4722763" cy="1393403"/>
          </a:xfrm>
          <a:prstGeom prst="roundRect">
            <a:avLst>
              <a:gd name="adj" fmla="val 4273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23" name="Text 3"/>
          <p:cNvSpPr/>
          <p:nvPr/>
        </p:nvSpPr>
        <p:spPr>
          <a:xfrm>
            <a:off x="4860032" y="1635646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719"/>
              </a:lnSpc>
            </a:pPr>
            <a:r>
              <a:rPr lang="en-US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Игровая среда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4"/>
          <p:cNvSpPr/>
          <p:nvPr/>
        </p:nvSpPr>
        <p:spPr>
          <a:xfrm>
            <a:off x="4788024" y="2067694"/>
            <a:ext cx="1800200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781"/>
              </a:lnSpc>
            </a:pPr>
            <a:r>
              <a:rPr lang="en-US" sz="16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Естественный контекст для говорения без </a:t>
            </a:r>
            <a:r>
              <a:rPr lang="en-US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страха</a:t>
            </a:r>
            <a:r>
              <a:rPr lang="ru-RU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7"/>
          <p:cNvSpPr/>
          <p:nvPr/>
        </p:nvSpPr>
        <p:spPr>
          <a:xfrm>
            <a:off x="7092280" y="1635646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719"/>
              </a:lnSpc>
            </a:pPr>
            <a:r>
              <a:rPr lang="en-US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Эмоциональность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 8"/>
          <p:cNvSpPr/>
          <p:nvPr/>
        </p:nvSpPr>
        <p:spPr>
          <a:xfrm>
            <a:off x="7092280" y="2067694"/>
            <a:ext cx="1800200" cy="741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781"/>
              </a:lnSpc>
            </a:pPr>
            <a:r>
              <a:rPr lang="en-US" sz="16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Чувства усиливают запоминание слов и </a:t>
            </a:r>
            <a:r>
              <a:rPr lang="en-US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фраз</a:t>
            </a:r>
            <a:r>
              <a:rPr lang="ru-RU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 11"/>
          <p:cNvSpPr/>
          <p:nvPr/>
        </p:nvSpPr>
        <p:spPr>
          <a:xfrm>
            <a:off x="5868144" y="3579862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19"/>
              </a:lnSpc>
            </a:pPr>
            <a:r>
              <a:rPr lang="en-US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Взаимодействие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12"/>
          <p:cNvSpPr/>
          <p:nvPr/>
        </p:nvSpPr>
        <p:spPr>
          <a:xfrm>
            <a:off x="4644008" y="3939902"/>
            <a:ext cx="4176464" cy="576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1781"/>
              </a:lnSpc>
            </a:pPr>
            <a:r>
              <a:rPr lang="en-US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Диалог с героями и друзьями развивает </a:t>
            </a:r>
            <a:endParaRPr lang="ru-RU" dirty="0" smtClean="0">
              <a:latin typeface="Times New Roman" pitchFamily="18" charset="0"/>
              <a:ea typeface="Nobile" pitchFamily="34" charset="-122"/>
              <a:cs typeface="Times New Roman" pitchFamily="18" charset="0"/>
            </a:endParaRPr>
          </a:p>
          <a:p>
            <a:pPr algn="ctr">
              <a:lnSpc>
                <a:spcPts val="1781"/>
              </a:lnSpc>
            </a:pPr>
            <a:r>
              <a:rPr lang="ru-RU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к</a:t>
            </a:r>
            <a:r>
              <a:rPr lang="en-US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оммуникацию</a:t>
            </a:r>
            <a:r>
              <a:rPr lang="ru-RU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H="1">
            <a:off x="2411760" y="0"/>
            <a:ext cx="3096344" cy="5143500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364088" y="267494"/>
            <a:ext cx="3563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1B1B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Игра + эмоции</a:t>
            </a:r>
            <a:r>
              <a:rPr lang="ru-RU" sz="2400" b="1" dirty="0" smtClean="0">
                <a:solidFill>
                  <a:srgbClr val="1B1B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1B1B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 = речевой прорыв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/>
          <p:cNvSpPr/>
          <p:nvPr/>
        </p:nvSpPr>
        <p:spPr>
          <a:xfrm>
            <a:off x="2195736" y="123478"/>
            <a:ext cx="4608512" cy="576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ru-RU" sz="4000" dirty="0" smtClean="0">
                <a:solidFill>
                  <a:srgbClr val="1B1B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Роль</a:t>
            </a:r>
            <a:r>
              <a:rPr lang="en-US" sz="4000" dirty="0" smtClean="0">
                <a:solidFill>
                  <a:srgbClr val="1B1B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 </a:t>
            </a:r>
            <a:r>
              <a:rPr lang="en-US" sz="4000" dirty="0">
                <a:solidFill>
                  <a:srgbClr val="1B1B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педагога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9512" y="1203598"/>
            <a:ext cx="2760498" cy="576064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87824" y="1203598"/>
            <a:ext cx="2760496" cy="576064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40152" y="1203598"/>
            <a:ext cx="2880320" cy="601068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179512" y="20676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Атмосфера доверия</a:t>
            </a:r>
            <a:endParaRPr lang="en-US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2"/>
          <p:cNvSpPr/>
          <p:nvPr/>
        </p:nvSpPr>
        <p:spPr>
          <a:xfrm>
            <a:off x="179512" y="2643758"/>
            <a:ext cx="2808312" cy="108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0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Создать пространство, где ошибка — это шаг </a:t>
            </a:r>
            <a:r>
              <a:rPr lang="en-US" sz="20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вперёд</a:t>
            </a:r>
            <a:r>
              <a:rPr lang="ru-RU" sz="20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3"/>
          <p:cNvSpPr/>
          <p:nvPr/>
        </p:nvSpPr>
        <p:spPr>
          <a:xfrm>
            <a:off x="2915816" y="2067694"/>
            <a:ext cx="316835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100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Поддержка инициативы</a:t>
            </a:r>
            <a:endParaRPr lang="en-US" sz="2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4"/>
          <p:cNvSpPr/>
          <p:nvPr/>
        </p:nvSpPr>
        <p:spPr>
          <a:xfrm>
            <a:off x="2843808" y="2643758"/>
            <a:ext cx="3096344" cy="9361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0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Услышать каждого, вдохновить на </a:t>
            </a:r>
            <a:r>
              <a:rPr lang="en-US" sz="20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самовыражение</a:t>
            </a:r>
            <a:r>
              <a:rPr lang="ru-RU" sz="20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5"/>
          <p:cNvSpPr/>
          <p:nvPr/>
        </p:nvSpPr>
        <p:spPr>
          <a:xfrm>
            <a:off x="6012160" y="2067694"/>
            <a:ext cx="288032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000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Творческое вовлечение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6"/>
          <p:cNvSpPr/>
          <p:nvPr/>
        </p:nvSpPr>
        <p:spPr>
          <a:xfrm>
            <a:off x="6012160" y="2715766"/>
            <a:ext cx="2952327" cy="578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Слово = действие + эмоция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7"/>
          <p:cNvSpPr/>
          <p:nvPr/>
        </p:nvSpPr>
        <p:spPr>
          <a:xfrm>
            <a:off x="467544" y="4011910"/>
            <a:ext cx="8208912" cy="648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b="1" i="1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Стимулируем речь через игровые ситуации, где ребёнок — активный участник</a:t>
            </a:r>
            <a:r>
              <a:rPr lang="en-US" b="1" i="1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,</a:t>
            </a:r>
            <a:endParaRPr lang="ru-RU" b="1" i="1" dirty="0" smtClean="0">
              <a:latin typeface="Times New Roman" pitchFamily="18" charset="0"/>
              <a:ea typeface="Nobile" pitchFamily="34" charset="-122"/>
              <a:cs typeface="Times New Roman" pitchFamily="18" charset="0"/>
            </a:endParaRPr>
          </a:p>
          <a:p>
            <a:pPr marL="0" indent="0" algn="l">
              <a:lnSpc>
                <a:spcPts val="2850"/>
              </a:lnSpc>
              <a:buNone/>
            </a:pPr>
            <a:r>
              <a:rPr lang="en-US" b="1" i="1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 </a:t>
            </a:r>
            <a:r>
              <a:rPr lang="en-US" b="1" i="1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а не </a:t>
            </a:r>
            <a:r>
              <a:rPr lang="en-US" b="1" i="1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зритель</a:t>
            </a:r>
            <a:r>
              <a:rPr lang="ru-RU" b="1" i="1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Shape 8"/>
          <p:cNvSpPr/>
          <p:nvPr/>
        </p:nvSpPr>
        <p:spPr>
          <a:xfrm>
            <a:off x="251520" y="3723878"/>
            <a:ext cx="72008" cy="10892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Фото к ОМО\IMG_20251118_0954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275606"/>
            <a:ext cx="4701388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5760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Кукольный театр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1\Desktop\Фото к ОМО\IMG_20251118_0942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771550"/>
            <a:ext cx="4608512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8229600" cy="56557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Настольный театр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1\Desktop\Фото к ОМО\IMG_20251118_1004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707654"/>
            <a:ext cx="4656272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C:\Users\1\Desktop\Фото к ОМО\IMG_20251118_100445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7544" y="915566"/>
            <a:ext cx="4105926" cy="3078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Фото к ОМО\IMG_20251118_101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347614"/>
            <a:ext cx="4536504" cy="3206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63757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Пальчиковый театр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1\Desktop\Фото к ОМО\IMG_20251118_1015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9552" y="987574"/>
            <a:ext cx="4248471" cy="3096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5760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Театр на фланелеграфе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1\Desktop\Фото к ОМО\IMG_20251119_1536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87574"/>
            <a:ext cx="3723257" cy="2677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1\Desktop\Фото к ОМО\IMG_20251119_153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87574"/>
            <a:ext cx="3600400" cy="2730520"/>
          </a:xfrm>
          <a:prstGeom prst="rect">
            <a:avLst/>
          </a:prstGeom>
          <a:noFill/>
        </p:spPr>
      </p:pic>
      <p:pic>
        <p:nvPicPr>
          <p:cNvPr id="11266" name="Picture 2" descr="C:\Users\1\Desktop\Фото к ОМО\IMG_20251119_15353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787774"/>
            <a:ext cx="3024336" cy="2199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/>
          <p:cNvSpPr/>
          <p:nvPr/>
        </p:nvSpPr>
        <p:spPr>
          <a:xfrm>
            <a:off x="179512" y="0"/>
            <a:ext cx="8784976" cy="5555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ru-RU" sz="3200" b="1" dirty="0" smtClean="0">
                <a:solidFill>
                  <a:srgbClr val="1B1B27"/>
                </a:solidFill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Влияние театрализованных игр на развитие речи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627534"/>
            <a:ext cx="9144000" cy="0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3"/>
          <p:cNvSpPr/>
          <p:nvPr/>
        </p:nvSpPr>
        <p:spPr>
          <a:xfrm>
            <a:off x="0" y="1419622"/>
            <a:ext cx="294108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Обогащение словаря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0" y="1059582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 smtClean="0">
                <a:latin typeface="Corben Light" pitchFamily="34" charset="0"/>
                <a:ea typeface="Corben Light" pitchFamily="34" charset="-122"/>
                <a:cs typeface="Corben Light" pitchFamily="34" charset="-120"/>
              </a:rPr>
              <a:t>1</a:t>
            </a:r>
            <a:endParaRPr lang="en-US" sz="1750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1419622"/>
            <a:ext cx="2448272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4"/>
          <p:cNvSpPr/>
          <p:nvPr/>
        </p:nvSpPr>
        <p:spPr>
          <a:xfrm>
            <a:off x="0" y="1779662"/>
            <a:ext cx="298782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6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Новые слова вводятся через роли, действия героев, описания </a:t>
            </a:r>
            <a:r>
              <a:rPr lang="en-US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ситуаций</a:t>
            </a:r>
            <a:r>
              <a:rPr lang="ru-RU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987824" y="915566"/>
            <a:ext cx="2592288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5"/>
          <p:cNvSpPr/>
          <p:nvPr/>
        </p:nvSpPr>
        <p:spPr>
          <a:xfrm>
            <a:off x="2843808" y="627534"/>
            <a:ext cx="288032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 smtClean="0">
                <a:solidFill>
                  <a:srgbClr val="404155"/>
                </a:solidFill>
                <a:latin typeface="Corben Light" pitchFamily="34" charset="0"/>
                <a:ea typeface="Corben Light" pitchFamily="34" charset="-122"/>
                <a:cs typeface="Corben Light" pitchFamily="34" charset="-120"/>
              </a:rPr>
              <a:t>2</a:t>
            </a:r>
            <a:endParaRPr lang="en-US" sz="1750" b="1" dirty="0"/>
          </a:p>
        </p:txBody>
      </p:sp>
      <p:sp>
        <p:nvSpPr>
          <p:cNvPr id="16" name="Text 7"/>
          <p:cNvSpPr/>
          <p:nvPr/>
        </p:nvSpPr>
        <p:spPr>
          <a:xfrm>
            <a:off x="2915816" y="915566"/>
            <a:ext cx="318266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Грамматический строй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8"/>
          <p:cNvSpPr/>
          <p:nvPr/>
        </p:nvSpPr>
        <p:spPr>
          <a:xfrm>
            <a:off x="2987824" y="1203598"/>
            <a:ext cx="2808312" cy="9361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6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Формирование фраз, согласование слов, использование </a:t>
            </a:r>
            <a:r>
              <a:rPr lang="en-US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времён</a:t>
            </a:r>
            <a:r>
              <a:rPr lang="ru-RU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372200" y="1419622"/>
            <a:ext cx="2592288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5"/>
          <p:cNvSpPr/>
          <p:nvPr/>
        </p:nvSpPr>
        <p:spPr>
          <a:xfrm>
            <a:off x="6228184" y="1059582"/>
            <a:ext cx="288032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ru-RU" sz="1750" b="1" dirty="0" smtClean="0">
                <a:solidFill>
                  <a:srgbClr val="404155"/>
                </a:solidFill>
                <a:ea typeface="Corben Light" pitchFamily="34" charset="-122"/>
              </a:rPr>
              <a:t>3</a:t>
            </a:r>
            <a:endParaRPr lang="en-US" sz="1750" b="1" dirty="0"/>
          </a:p>
        </p:txBody>
      </p:sp>
      <p:sp>
        <p:nvSpPr>
          <p:cNvPr id="21" name="Text 11"/>
          <p:cNvSpPr/>
          <p:nvPr/>
        </p:nvSpPr>
        <p:spPr>
          <a:xfrm>
            <a:off x="6240899" y="1419622"/>
            <a:ext cx="290310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Звукопроизношение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12"/>
          <p:cNvSpPr/>
          <p:nvPr/>
        </p:nvSpPr>
        <p:spPr>
          <a:xfrm>
            <a:off x="6119664" y="1707654"/>
            <a:ext cx="3024336" cy="864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6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Повторение реплик, работа над чёткостью, артикуляционные </a:t>
            </a:r>
            <a:r>
              <a:rPr lang="en-US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упражнения</a:t>
            </a:r>
            <a:r>
              <a:rPr lang="ru-RU" dirty="0" smtClean="0">
                <a:solidFill>
                  <a:srgbClr val="404155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395536" y="4083918"/>
            <a:ext cx="4608512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788024" y="4083918"/>
            <a:ext cx="4032448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5"/>
          <p:cNvSpPr/>
          <p:nvPr/>
        </p:nvSpPr>
        <p:spPr>
          <a:xfrm>
            <a:off x="8532440" y="3723878"/>
            <a:ext cx="288032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ru-RU" sz="1750" b="1" dirty="0" smtClean="0">
                <a:solidFill>
                  <a:srgbClr val="404155"/>
                </a:solidFill>
                <a:ea typeface="Corben Light" pitchFamily="34" charset="-122"/>
              </a:rPr>
              <a:t>5</a:t>
            </a:r>
            <a:endParaRPr lang="en-US" sz="1750" b="1" dirty="0"/>
          </a:p>
        </p:txBody>
      </p:sp>
      <p:sp>
        <p:nvSpPr>
          <p:cNvPr id="29" name="Text 5"/>
          <p:cNvSpPr/>
          <p:nvPr/>
        </p:nvSpPr>
        <p:spPr>
          <a:xfrm>
            <a:off x="179512" y="3795886"/>
            <a:ext cx="288032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ru-RU" sz="1750" b="1" dirty="0" smtClean="0">
                <a:solidFill>
                  <a:srgbClr val="404155"/>
                </a:solidFill>
                <a:ea typeface="Corben Light" pitchFamily="34" charset="-122"/>
              </a:rPr>
              <a:t>4</a:t>
            </a:r>
            <a:endParaRPr lang="en-US" sz="1750" b="1" dirty="0"/>
          </a:p>
        </p:txBody>
      </p:sp>
      <p:sp>
        <p:nvSpPr>
          <p:cNvPr id="30" name="Text 15"/>
          <p:cNvSpPr/>
          <p:nvPr/>
        </p:nvSpPr>
        <p:spPr>
          <a:xfrm>
            <a:off x="251520" y="401191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000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Связная речь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 19"/>
          <p:cNvSpPr/>
          <p:nvPr/>
        </p:nvSpPr>
        <p:spPr>
          <a:xfrm>
            <a:off x="4644008" y="4083918"/>
            <a:ext cx="473213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b="1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Эмоциональная выразительность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 16"/>
          <p:cNvSpPr/>
          <p:nvPr/>
        </p:nvSpPr>
        <p:spPr>
          <a:xfrm>
            <a:off x="-180528" y="4417695"/>
            <a:ext cx="4824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6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Рассказ с началом, развитием </a:t>
            </a:r>
            <a:r>
              <a:rPr lang="en-US" sz="1600" dirty="0" err="1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действия</a:t>
            </a:r>
            <a:r>
              <a:rPr lang="en-US" sz="16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и</a:t>
            </a:r>
            <a:endParaRPr lang="ru-RU" sz="1600" dirty="0" smtClean="0">
              <a:latin typeface="Times New Roman" pitchFamily="18" charset="0"/>
              <a:ea typeface="Nobile" pitchFamily="34" charset="-122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 завершением</a:t>
            </a:r>
            <a:r>
              <a:rPr lang="ru-RU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 20"/>
          <p:cNvSpPr/>
          <p:nvPr/>
        </p:nvSpPr>
        <p:spPr>
          <a:xfrm>
            <a:off x="4644008" y="4417695"/>
            <a:ext cx="449999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6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Интонация, мимика, жесты — язык чувств и </a:t>
            </a:r>
            <a:r>
              <a:rPr lang="en-US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настроений</a:t>
            </a:r>
            <a:r>
              <a:rPr lang="ru-RU" sz="16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Picture 2" descr="C:\Users\1\Desktop\Фото к ОМО\IMG_20251120_200843_2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633" r="19359"/>
          <a:stretch>
            <a:fillRect/>
          </a:stretch>
        </p:blipFill>
        <p:spPr bwMode="auto">
          <a:xfrm>
            <a:off x="2915816" y="1779662"/>
            <a:ext cx="2880320" cy="2331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/>
          <p:cNvSpPr/>
          <p:nvPr/>
        </p:nvSpPr>
        <p:spPr>
          <a:xfrm>
            <a:off x="539552" y="123478"/>
            <a:ext cx="5112568" cy="5500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ts val="4300"/>
              </a:lnSpc>
              <a:buNone/>
            </a:pPr>
            <a:r>
              <a:rPr lang="en-US" sz="3500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Практические </a:t>
            </a:r>
            <a:r>
              <a:rPr lang="en-US" sz="3500" dirty="0" smtClean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рекомендации</a:t>
            </a:r>
            <a:r>
              <a:rPr lang="ru-RU" sz="3600" dirty="0" smtClean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27534"/>
            <a:ext cx="5868144" cy="0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5"/>
          <p:cNvSpPr/>
          <p:nvPr/>
        </p:nvSpPr>
        <p:spPr>
          <a:xfrm>
            <a:off x="251520" y="987574"/>
            <a:ext cx="2407107" cy="1278394"/>
          </a:xfrm>
          <a:prstGeom prst="roundRect">
            <a:avLst>
              <a:gd name="adj" fmla="val 6506"/>
            </a:avLst>
          </a:prstGeom>
          <a:solidFill>
            <a:schemeClr val="accent4">
              <a:lumMod val="20000"/>
              <a:lumOff val="80000"/>
              <a:alpha val="95000"/>
            </a:schemeClr>
          </a:solidFill>
          <a:ln w="22860">
            <a:solidFill>
              <a:schemeClr val="accent4">
                <a:lumMod val="75000"/>
              </a:schemeClr>
            </a:solidFill>
            <a:prstDash val="solid"/>
          </a:ln>
        </p:spPr>
      </p:sp>
      <p:sp>
        <p:nvSpPr>
          <p:cNvPr id="8" name="Shape 13"/>
          <p:cNvSpPr/>
          <p:nvPr/>
        </p:nvSpPr>
        <p:spPr>
          <a:xfrm>
            <a:off x="323528" y="2931790"/>
            <a:ext cx="2335099" cy="1368152"/>
          </a:xfrm>
          <a:prstGeom prst="roundRect">
            <a:avLst>
              <a:gd name="adj" fmla="val 7773"/>
            </a:avLst>
          </a:prstGeom>
          <a:solidFill>
            <a:schemeClr val="accent4">
              <a:lumMod val="20000"/>
              <a:lumOff val="80000"/>
              <a:alpha val="95000"/>
            </a:schemeClr>
          </a:solidFill>
          <a:ln w="22860">
            <a:solidFill>
              <a:schemeClr val="accent4">
                <a:lumMod val="75000"/>
              </a:schemeClr>
            </a:solidFill>
            <a:prstDash val="solid"/>
          </a:ln>
        </p:spPr>
      </p:sp>
      <p:sp>
        <p:nvSpPr>
          <p:cNvPr id="9" name="Shape 5"/>
          <p:cNvSpPr/>
          <p:nvPr/>
        </p:nvSpPr>
        <p:spPr>
          <a:xfrm>
            <a:off x="3059832" y="843558"/>
            <a:ext cx="2407107" cy="1278394"/>
          </a:xfrm>
          <a:prstGeom prst="roundRect">
            <a:avLst>
              <a:gd name="adj" fmla="val 6506"/>
            </a:avLst>
          </a:prstGeom>
          <a:solidFill>
            <a:schemeClr val="accent4">
              <a:lumMod val="20000"/>
              <a:lumOff val="80000"/>
              <a:alpha val="95000"/>
            </a:schemeClr>
          </a:solidFill>
          <a:ln w="22860">
            <a:solidFill>
              <a:schemeClr val="accent4">
                <a:lumMod val="75000"/>
              </a:schemeClr>
            </a:solidFill>
            <a:prstDash val="soli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0" name="Shape 5"/>
          <p:cNvSpPr/>
          <p:nvPr/>
        </p:nvSpPr>
        <p:spPr>
          <a:xfrm>
            <a:off x="3059832" y="2283718"/>
            <a:ext cx="2407107" cy="1278394"/>
          </a:xfrm>
          <a:prstGeom prst="roundRect">
            <a:avLst>
              <a:gd name="adj" fmla="val 6506"/>
            </a:avLst>
          </a:prstGeom>
          <a:solidFill>
            <a:schemeClr val="accent4">
              <a:lumMod val="20000"/>
              <a:lumOff val="80000"/>
              <a:alpha val="95000"/>
            </a:schemeClr>
          </a:solidFill>
          <a:ln w="22860">
            <a:solidFill>
              <a:schemeClr val="accent4">
                <a:lumMod val="75000"/>
              </a:schemeClr>
            </a:solidFill>
            <a:prstDash val="solid"/>
          </a:ln>
        </p:spPr>
      </p:sp>
      <p:sp>
        <p:nvSpPr>
          <p:cNvPr id="11" name="Shape 5"/>
          <p:cNvSpPr/>
          <p:nvPr/>
        </p:nvSpPr>
        <p:spPr>
          <a:xfrm>
            <a:off x="3059832" y="3723878"/>
            <a:ext cx="2407107" cy="1278394"/>
          </a:xfrm>
          <a:prstGeom prst="roundRect">
            <a:avLst>
              <a:gd name="adj" fmla="val 6506"/>
            </a:avLst>
          </a:prstGeom>
          <a:solidFill>
            <a:schemeClr val="accent4">
              <a:lumMod val="20000"/>
              <a:lumOff val="80000"/>
              <a:alpha val="95000"/>
            </a:schemeClr>
          </a:solidFill>
          <a:ln w="22860">
            <a:solidFill>
              <a:schemeClr val="accent4">
                <a:lumMod val="75000"/>
              </a:schemeClr>
            </a:solidFill>
            <a:prstDash val="solid"/>
          </a:ln>
        </p:spPr>
      </p:sp>
      <p:pic>
        <p:nvPicPr>
          <p:cNvPr id="12" name="Picture 2" descr="C:\Users\1\Desktop\Фото к ОМО\IMG_20251119_1540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0"/>
            <a:ext cx="3419872" cy="2571750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</p:pic>
      <p:sp>
        <p:nvSpPr>
          <p:cNvPr id="13" name="Text 7"/>
          <p:cNvSpPr/>
          <p:nvPr/>
        </p:nvSpPr>
        <p:spPr>
          <a:xfrm>
            <a:off x="107504" y="987574"/>
            <a:ext cx="2736304" cy="5500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 rtl="1">
              <a:buNone/>
            </a:pPr>
            <a:r>
              <a:rPr lang="en-US" sz="1700" b="1" u="sng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Ставьте речевую задачу </a:t>
            </a:r>
            <a:r>
              <a:rPr lang="en-US" sz="1700" b="1" u="sng" dirty="0" smtClean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каждому</a:t>
            </a:r>
            <a:endParaRPr lang="en-US" sz="17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395536" y="1563638"/>
            <a:ext cx="2280280" cy="72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 rtl="1">
              <a:buNone/>
            </a:pPr>
            <a:r>
              <a:rPr lang="en-US" sz="14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Маленький шаг — произнести фразу, задать </a:t>
            </a:r>
            <a:r>
              <a:rPr lang="en-US" sz="14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вопрос герою</a:t>
            </a:r>
            <a:r>
              <a:rPr lang="ru-RU" sz="14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15"/>
          <p:cNvSpPr/>
          <p:nvPr/>
        </p:nvSpPr>
        <p:spPr>
          <a:xfrm>
            <a:off x="395536" y="3003798"/>
            <a:ext cx="2088231" cy="27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buNone/>
            </a:pPr>
            <a:r>
              <a:rPr lang="en-US" sz="1700" b="1" u="sng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Хвалите за </a:t>
            </a:r>
            <a:r>
              <a:rPr lang="en-US" sz="1700" b="1" u="sng" dirty="0" err="1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каждую</a:t>
            </a:r>
            <a:r>
              <a:rPr lang="en-US" sz="1700" b="1" u="sng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 </a:t>
            </a:r>
            <a:endParaRPr lang="ru-RU" sz="1700" b="1" u="sng" dirty="0" smtClean="0">
              <a:latin typeface="Times New Roman" pitchFamily="18" charset="0"/>
              <a:ea typeface="Corben" pitchFamily="34" charset="-122"/>
              <a:cs typeface="Times New Roman" pitchFamily="18" charset="0"/>
            </a:endParaRPr>
          </a:p>
          <a:p>
            <a:pPr marL="0" indent="0" algn="ctr" rtl="1">
              <a:buNone/>
            </a:pPr>
            <a:r>
              <a:rPr lang="en-US" sz="1700" b="1" u="sng" dirty="0" smtClean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попытку</a:t>
            </a:r>
            <a:endParaRPr lang="en-US" sz="17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16"/>
          <p:cNvSpPr/>
          <p:nvPr/>
        </p:nvSpPr>
        <p:spPr>
          <a:xfrm>
            <a:off x="467544" y="3579862"/>
            <a:ext cx="1992248" cy="8541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 rtl="1">
              <a:buNone/>
            </a:pPr>
            <a:r>
              <a:rPr lang="en-US" sz="14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Поддержка вдохновляет говорить </a:t>
            </a:r>
            <a:r>
              <a:rPr lang="en-US" sz="14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больше</a:t>
            </a:r>
            <a:r>
              <a:rPr lang="ru-RU" sz="1600" dirty="0" smtClean="0">
                <a:solidFill>
                  <a:srgbClr val="404155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3"/>
          <p:cNvSpPr/>
          <p:nvPr/>
        </p:nvSpPr>
        <p:spPr>
          <a:xfrm>
            <a:off x="2987824" y="843558"/>
            <a:ext cx="2592288" cy="5500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 rtl="1">
              <a:buNone/>
            </a:pPr>
            <a:r>
              <a:rPr lang="en-US" sz="1700" b="1" u="sng" dirty="0" smtClean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Вводите 5–6 новых слов </a:t>
            </a:r>
            <a:endParaRPr lang="ru-RU" sz="1700" b="1" u="sng" dirty="0" smtClean="0">
              <a:latin typeface="Times New Roman" pitchFamily="18" charset="0"/>
              <a:ea typeface="Corben" pitchFamily="34" charset="-122"/>
              <a:cs typeface="Times New Roman" pitchFamily="18" charset="0"/>
            </a:endParaRPr>
          </a:p>
          <a:p>
            <a:pPr marL="0" indent="0" algn="ctr" rtl="1">
              <a:buNone/>
            </a:pPr>
            <a:r>
              <a:rPr lang="en-US" sz="1700" b="1" u="sng" dirty="0" smtClean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перед игрой</a:t>
            </a:r>
            <a:endParaRPr lang="en-US" sz="17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4"/>
          <p:cNvSpPr/>
          <p:nvPr/>
        </p:nvSpPr>
        <p:spPr>
          <a:xfrm>
            <a:off x="3131840" y="1419622"/>
            <a:ext cx="2212265" cy="5629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 rtl="1">
              <a:buNone/>
            </a:pPr>
            <a:r>
              <a:rPr lang="en-US" sz="14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Покажите предметы, проговорите вместе</a:t>
            </a:r>
            <a:r>
              <a:rPr lang="ru-RU" sz="1400" dirty="0" smtClean="0">
                <a:solidFill>
                  <a:srgbClr val="404155"/>
                </a:solidFill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11"/>
          <p:cNvSpPr/>
          <p:nvPr/>
        </p:nvSpPr>
        <p:spPr>
          <a:xfrm>
            <a:off x="3131840" y="2283718"/>
            <a:ext cx="2304257" cy="576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buNone/>
            </a:pPr>
            <a:r>
              <a:rPr lang="en-US" sz="1700" b="1" u="sng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Используйте </a:t>
            </a:r>
            <a:endParaRPr lang="ru-RU" sz="1700" b="1" u="sng" dirty="0" smtClean="0">
              <a:latin typeface="Times New Roman" pitchFamily="18" charset="0"/>
              <a:ea typeface="Corben" pitchFamily="34" charset="-122"/>
              <a:cs typeface="Times New Roman" pitchFamily="18" charset="0"/>
            </a:endParaRPr>
          </a:p>
          <a:p>
            <a:pPr marL="0" indent="0" algn="ctr" rtl="1">
              <a:buNone/>
            </a:pPr>
            <a:r>
              <a:rPr lang="en-US" sz="1700" b="1" u="sng" dirty="0" smtClean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наглядность</a:t>
            </a:r>
            <a:endParaRPr lang="en-US" sz="17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12"/>
          <p:cNvSpPr/>
          <p:nvPr/>
        </p:nvSpPr>
        <p:spPr>
          <a:xfrm>
            <a:off x="3203848" y="2859782"/>
            <a:ext cx="2140257" cy="5629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 rtl="1">
              <a:buNone/>
            </a:pPr>
            <a:r>
              <a:rPr lang="en-US" sz="14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Игрушки, картинки, костюмы </a:t>
            </a:r>
            <a:endParaRPr lang="ru-RU" sz="1400" dirty="0" smtClean="0">
              <a:latin typeface="Times New Roman" pitchFamily="18" charset="0"/>
              <a:ea typeface="Nobile" pitchFamily="34" charset="-122"/>
              <a:cs typeface="Times New Roman" pitchFamily="18" charset="0"/>
            </a:endParaRPr>
          </a:p>
          <a:p>
            <a:pPr marL="0" indent="0" algn="ctr" rtl="1">
              <a:buNone/>
            </a:pPr>
            <a:r>
              <a:rPr lang="en-US" sz="14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оживляют слова</a:t>
            </a:r>
            <a:r>
              <a:rPr lang="ru-RU" sz="14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19"/>
          <p:cNvSpPr/>
          <p:nvPr/>
        </p:nvSpPr>
        <p:spPr>
          <a:xfrm>
            <a:off x="2987824" y="3723878"/>
            <a:ext cx="2601635" cy="27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ts val="2150"/>
              </a:lnSpc>
              <a:buNone/>
            </a:pPr>
            <a:r>
              <a:rPr lang="en-US" sz="1600" b="1" u="sng" dirty="0">
                <a:latin typeface="Times New Roman" pitchFamily="18" charset="0"/>
                <a:ea typeface="Corben" pitchFamily="34" charset="-122"/>
                <a:cs typeface="Times New Roman" pitchFamily="18" charset="0"/>
              </a:rPr>
              <a:t>Привлекайте родителей</a:t>
            </a:r>
            <a:endParaRPr lang="en-US" sz="1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3131841" y="4155926"/>
            <a:ext cx="2304256" cy="5629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 rtl="1">
              <a:buNone/>
            </a:pPr>
            <a:r>
              <a:rPr lang="en-US" sz="1400" dirty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Простые домашние сценки </a:t>
            </a:r>
            <a:endParaRPr lang="ru-RU" sz="1400" dirty="0" smtClean="0">
              <a:latin typeface="Times New Roman" pitchFamily="18" charset="0"/>
              <a:ea typeface="Nobile" pitchFamily="34" charset="-122"/>
              <a:cs typeface="Times New Roman" pitchFamily="18" charset="0"/>
            </a:endParaRPr>
          </a:p>
          <a:p>
            <a:pPr marL="0" indent="0" algn="ctr" rtl="1">
              <a:buNone/>
            </a:pPr>
            <a:r>
              <a:rPr lang="en-US" sz="14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закрепляют </a:t>
            </a:r>
            <a:r>
              <a:rPr lang="en-US" sz="1400" dirty="0" err="1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навыки</a:t>
            </a:r>
            <a:r>
              <a:rPr lang="ru-RU" sz="1400" dirty="0" smtClean="0">
                <a:latin typeface="Times New Roman" pitchFamily="18" charset="0"/>
                <a:ea typeface="Nobile" pitchFamily="34" charset="-122"/>
                <a:cs typeface="Times New Roman" pitchFamily="18" charset="0"/>
              </a:rPr>
              <a:t>.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" descr="C:\Users\1\Desktop\Фото к ОМО\IMG_20251119_1535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571751"/>
            <a:ext cx="3419872" cy="2571750"/>
          </a:xfrm>
          <a:prstGeom prst="rect">
            <a:avLst/>
          </a:prstGeom>
          <a:ln w="19050">
            <a:solidFill>
              <a:schemeClr val="accent4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B05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189</TotalTime>
  <Words>314</Words>
  <Application>Microsoft Office PowerPoint</Application>
  <PresentationFormat>Экран (16:9)</PresentationFormat>
  <Paragraphs>65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«Развитие речевых навыков у детей младшего дошкольного возраста посредством театрализованных игр» </vt:lpstr>
      <vt:lpstr>Слайд 2</vt:lpstr>
      <vt:lpstr>Слайд 3</vt:lpstr>
      <vt:lpstr>Кукольный театр</vt:lpstr>
      <vt:lpstr>Настольный театр</vt:lpstr>
      <vt:lpstr>Пальчиковый театр</vt:lpstr>
      <vt:lpstr>  Театр на фланелеграфе  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«Развитие речевых навыков у детей младшего дошкольного возраста посредством использования театрализованных игр» </dc:title>
  <dc:creator>1</dc:creator>
  <cp:lastModifiedBy>Frontime</cp:lastModifiedBy>
  <cp:revision>24</cp:revision>
  <dcterms:created xsi:type="dcterms:W3CDTF">2025-11-20T16:11:47Z</dcterms:created>
  <dcterms:modified xsi:type="dcterms:W3CDTF">2025-11-25T04:42:52Z</dcterms:modified>
</cp:coreProperties>
</file>